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C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gif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797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77964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95782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937819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80655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03422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280765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56217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56172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10175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33157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8920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05992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94964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13910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35713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44A69-F36E-47AB-8695-2D7B3F99B431}" type="datetimeFigureOut">
              <a:rPr lang="LID4096" smtClean="0"/>
              <a:t>10/04/2023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EB3A4E4-A4C0-43FB-9BB2-64113F07DD6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87867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5232BC-D8EE-4828-9E85-8F15026AA51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2342" y="2331119"/>
            <a:ext cx="3421929" cy="45645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A3D6C1-1665-4BC8-BB4B-6178340180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229" y="0"/>
            <a:ext cx="8289303" cy="1960202"/>
          </a:xfrm>
        </p:spPr>
        <p:txBody>
          <a:bodyPr/>
          <a:lstStyle/>
          <a:p>
            <a:pPr algn="ctr"/>
            <a:r>
              <a:rPr lang="ru-RU" dirty="0" err="1"/>
              <a:t>Тестування</a:t>
            </a:r>
            <a:r>
              <a:rPr lang="ru-RU" dirty="0"/>
              <a:t> </a:t>
            </a:r>
            <a:r>
              <a:rPr lang="ru-RU" dirty="0" err="1"/>
              <a:t>морської</a:t>
            </a:r>
            <a:r>
              <a:rPr lang="ru-RU" dirty="0"/>
              <a:t> свинки «Кузя»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68514F-E5D7-495A-B504-35E322776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14" y="4897799"/>
            <a:ext cx="6363091" cy="1960202"/>
          </a:xfrm>
        </p:spPr>
        <p:txBody>
          <a:bodyPr>
            <a:normAutofit/>
          </a:bodyPr>
          <a:lstStyle/>
          <a:p>
            <a:pPr algn="l"/>
            <a:r>
              <a:rPr lang="uk-UA" sz="2000" dirty="0"/>
              <a:t>Виконав студент групи ІП-20-1,</a:t>
            </a:r>
          </a:p>
          <a:p>
            <a:pPr algn="l"/>
            <a:r>
              <a:rPr lang="uk-UA" sz="2000" dirty="0"/>
              <a:t>Ріпський Владислав,</a:t>
            </a:r>
          </a:p>
          <a:p>
            <a:pPr algn="l"/>
            <a:r>
              <a:rPr lang="uk-UA" sz="2000" dirty="0"/>
              <a:t>та учень 2-Б класу,</a:t>
            </a:r>
          </a:p>
          <a:p>
            <a:pPr algn="l"/>
            <a:r>
              <a:rPr lang="uk-UA" sz="2000" dirty="0"/>
              <a:t>Ріпський Артемій </a:t>
            </a:r>
            <a:endParaRPr lang="LID4096" sz="2000" dirty="0"/>
          </a:p>
        </p:txBody>
      </p:sp>
    </p:spTree>
    <p:extLst>
      <p:ext uri="{BB962C8B-B14F-4D97-AF65-F5344CB8AC3E}">
        <p14:creationId xmlns:p14="http://schemas.microsoft.com/office/powerpoint/2010/main" val="3701757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0EBCD-AF15-460F-9C93-9F550F4F5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1320800"/>
          </a:xfrm>
        </p:spPr>
        <p:txBody>
          <a:bodyPr/>
          <a:lstStyle/>
          <a:p>
            <a:pPr algn="ctr"/>
            <a:r>
              <a:rPr lang="uk-UA" dirty="0"/>
              <a:t>Швидкість поїдання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FF413-7534-4722-A2DD-9323345B3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931" y="972812"/>
            <a:ext cx="6204233" cy="10350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sz="2400" dirty="0"/>
              <a:t>Для тесту було взято кусок кабачка розміром 2х2х1см.</a:t>
            </a:r>
            <a:endParaRPr lang="LID4096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A122419-C05D-4FC1-98FF-7DC1B690F296}"/>
              </a:ext>
            </a:extLst>
          </p:cNvPr>
          <p:cNvSpPr txBox="1">
            <a:spLocks/>
          </p:cNvSpPr>
          <p:nvPr/>
        </p:nvSpPr>
        <p:spPr>
          <a:xfrm>
            <a:off x="452487" y="4421171"/>
            <a:ext cx="6429079" cy="24368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uk-UA" sz="2400" dirty="0"/>
              <a:t>Кузя з’їдає кусок кабачка об’ємом</a:t>
            </a:r>
            <a:r>
              <a:rPr lang="uk-UA" sz="2400" b="1" dirty="0"/>
              <a:t> 4см</a:t>
            </a:r>
            <a:r>
              <a:rPr lang="uk-UA" sz="2400" b="1" baseline="30000" dirty="0"/>
              <a:t>3</a:t>
            </a:r>
            <a:r>
              <a:rPr lang="uk-UA" sz="2400" dirty="0"/>
              <a:t> за </a:t>
            </a:r>
            <a:r>
              <a:rPr lang="uk-UA" sz="2400" b="1" dirty="0"/>
              <a:t>45 секунд</a:t>
            </a:r>
            <a:r>
              <a:rPr lang="uk-UA" sz="2400" dirty="0"/>
              <a:t>. За допомогою цих даних можна вирахувати приблизну швидкість поїдання більших об’ємів кабачка та овочів схожої структури (наприклад огірка).</a:t>
            </a:r>
            <a:endParaRPr lang="LID4096" sz="2400" dirty="0"/>
          </a:p>
        </p:txBody>
      </p:sp>
      <p:pic>
        <p:nvPicPr>
          <p:cNvPr id="7" name="Media1 (1)">
            <a:hlinkClick r:id="" action="ppaction://media"/>
            <a:extLst>
              <a:ext uri="{FF2B5EF4-FFF2-40B4-BE49-F238E27FC236}">
                <a16:creationId xmlns:a16="http://schemas.microsoft.com/office/drawing/2014/main" id="{6D96A6DF-2455-4C5F-A70E-6AB85E3360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62049" y="314487"/>
            <a:ext cx="3506711" cy="622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22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1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8F66E-0C95-4A90-B893-59145E872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43" y="0"/>
            <a:ext cx="8596668" cy="1172066"/>
          </a:xfrm>
        </p:spPr>
        <p:txBody>
          <a:bodyPr/>
          <a:lstStyle/>
          <a:p>
            <a:pPr algn="ctr"/>
            <a:r>
              <a:rPr lang="uk-UA" dirty="0"/>
              <a:t>Вага</a:t>
            </a:r>
            <a:endParaRPr lang="LID4096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8C512B7-7F3F-4EEA-9C25-076BE5B1EDE1}"/>
              </a:ext>
            </a:extLst>
          </p:cNvPr>
          <p:cNvSpPr txBox="1">
            <a:spLocks/>
          </p:cNvSpPr>
          <p:nvPr/>
        </p:nvSpPr>
        <p:spPr>
          <a:xfrm>
            <a:off x="398458" y="1229028"/>
            <a:ext cx="6204233" cy="5628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uk-UA" sz="2400" dirty="0"/>
              <a:t>Вагу було вимірено за допомогою портативної електронної шкали. Кульок з морською свинкою був підвішений на гачок шкали. </a:t>
            </a:r>
          </a:p>
          <a:p>
            <a:pPr marL="0" indent="0">
              <a:buFont typeface="Wingdings 3" charset="2"/>
              <a:buNone/>
            </a:pPr>
            <a:endParaRPr lang="uk-UA" sz="2400" dirty="0"/>
          </a:p>
          <a:p>
            <a:pPr marL="0" indent="0">
              <a:buFont typeface="Wingdings 3" charset="2"/>
              <a:buNone/>
            </a:pPr>
            <a:r>
              <a:rPr lang="uk-UA" sz="2400" dirty="0"/>
              <a:t>Результат вимірювання: </a:t>
            </a:r>
            <a:r>
              <a:rPr lang="uk-UA" sz="2400" b="1" dirty="0"/>
              <a:t>1225 грам</a:t>
            </a:r>
            <a:r>
              <a:rPr lang="uk-UA" sz="2400" dirty="0"/>
              <a:t>.</a:t>
            </a:r>
          </a:p>
          <a:p>
            <a:pPr marL="0" indent="0">
              <a:buFont typeface="Wingdings 3" charset="2"/>
              <a:buNone/>
            </a:pPr>
            <a:endParaRPr lang="uk-UA" sz="2400" dirty="0"/>
          </a:p>
          <a:p>
            <a:pPr marL="0" indent="0">
              <a:buFont typeface="Wingdings 3" charset="2"/>
              <a:buNone/>
            </a:pPr>
            <a:r>
              <a:rPr lang="uk-UA" sz="2400" dirty="0"/>
              <a:t>Середня вага морської свинки – від 900 до 1200 грам. Отже, Кузя має надлишкових 25 грам ваги.</a:t>
            </a:r>
          </a:p>
          <a:p>
            <a:pPr marL="0" indent="0">
              <a:buFont typeface="Wingdings 3" charset="2"/>
              <a:buNone/>
            </a:pPr>
            <a:endParaRPr lang="LID4096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BF8D5A-8072-4622-B5C6-087BB73AF59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02691" y="193249"/>
            <a:ext cx="4853626" cy="647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691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B1342-C386-4F4D-89A8-088525F2C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898689"/>
          </a:xfrm>
        </p:spPr>
        <p:txBody>
          <a:bodyPr/>
          <a:lstStyle/>
          <a:p>
            <a:pPr algn="ctr"/>
            <a:r>
              <a:rPr lang="uk-UA" dirty="0"/>
              <a:t>Розміри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BFDD7-B20C-484A-8AAF-7200DEB5B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512" y="662373"/>
            <a:ext cx="9191947" cy="14115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uk-UA" sz="2400" dirty="0"/>
              <a:t>Результати вимірювання розмірів лінійкою: </a:t>
            </a:r>
            <a:r>
              <a:rPr lang="uk-UA" sz="2400" b="1" dirty="0"/>
              <a:t>24х12х10см</a:t>
            </a:r>
            <a:r>
              <a:rPr lang="uk-UA" sz="2400" dirty="0"/>
              <a:t>. Може бути похибка у вимірюванні довжини через неповне розтягнення морської свинки на всю довжину.  </a:t>
            </a:r>
            <a:endParaRPr lang="LID4096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E6BE23-D4DB-4294-8A22-1772F8C6759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58357" y="1976359"/>
            <a:ext cx="5381021" cy="479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802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D25A6-4D08-4946-8D5C-FBE8E494D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1320800"/>
          </a:xfrm>
        </p:spPr>
        <p:txBody>
          <a:bodyPr/>
          <a:lstStyle/>
          <a:p>
            <a:pPr algn="ctr"/>
            <a:r>
              <a:rPr lang="uk-UA" dirty="0"/>
              <a:t>Швидкість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803C1-9E3A-4176-BAE0-110330621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009" y="737142"/>
            <a:ext cx="9371639" cy="2948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sz="2800" dirty="0"/>
              <a:t>Кузя за </a:t>
            </a:r>
            <a:r>
              <a:rPr lang="uk-UA" sz="2800" b="1" dirty="0"/>
              <a:t>1 секунду</a:t>
            </a:r>
            <a:r>
              <a:rPr lang="uk-UA" sz="2800" dirty="0"/>
              <a:t> пробігає </a:t>
            </a:r>
            <a:r>
              <a:rPr lang="uk-UA" sz="2800" b="1" dirty="0"/>
              <a:t>40см</a:t>
            </a:r>
            <a:r>
              <a:rPr lang="uk-UA" sz="2800" dirty="0"/>
              <a:t>. За цей час він здатен подолати відстань в 1,7 довжини свого тіла.</a:t>
            </a:r>
            <a:endParaRPr lang="LID4096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8F7ADF-1772-4D6E-995A-2CEDF247EC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00900" y="2057942"/>
            <a:ext cx="7881887" cy="443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68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1DC5B-6BD4-4732-A3C5-D071D7FB9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1002384"/>
          </a:xfrm>
        </p:spPr>
        <p:txBody>
          <a:bodyPr/>
          <a:lstStyle/>
          <a:p>
            <a:pPr algn="ctr"/>
            <a:r>
              <a:rPr lang="uk-UA" dirty="0"/>
              <a:t>Алергічність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EEF6C-D354-4B61-BB9B-FFF1EC7BD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828" y="916251"/>
            <a:ext cx="5761173" cy="577971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uk-UA" sz="2400" dirty="0"/>
              <a:t>Кузя спричиняє алергічну реакцію:</a:t>
            </a:r>
          </a:p>
          <a:p>
            <a:pPr>
              <a:buFont typeface="+mj-lt"/>
              <a:buAutoNum type="alphaLcParenR"/>
            </a:pPr>
            <a:r>
              <a:rPr lang="uk-UA" sz="2400" dirty="0"/>
              <a:t>При знаходженні поряд з ним більше 5 хвилин.</a:t>
            </a:r>
          </a:p>
          <a:p>
            <a:pPr>
              <a:buFont typeface="+mj-lt"/>
              <a:buAutoNum type="alphaLcParenR"/>
            </a:pPr>
            <a:r>
              <a:rPr lang="uk-UA" sz="2400" dirty="0"/>
              <a:t>При дотику, за умови невчасного миття рук.</a:t>
            </a:r>
          </a:p>
          <a:p>
            <a:pPr marL="0" indent="0">
              <a:buNone/>
            </a:pPr>
            <a:endParaRPr lang="uk-UA" sz="2400" dirty="0"/>
          </a:p>
          <a:p>
            <a:pPr marL="0" indent="0">
              <a:buNone/>
            </a:pPr>
            <a:r>
              <a:rPr lang="uk-UA" sz="2400" dirty="0"/>
              <a:t>Симптоми алергічної реакції:</a:t>
            </a:r>
          </a:p>
          <a:p>
            <a:pPr>
              <a:buFont typeface="+mj-lt"/>
              <a:buAutoNum type="arabicPeriod"/>
            </a:pPr>
            <a:r>
              <a:rPr lang="uk-UA" sz="2400" dirty="0"/>
              <a:t>Алергічний риніт (нежить, закладення носа, чхання).</a:t>
            </a:r>
          </a:p>
          <a:p>
            <a:pPr>
              <a:buFont typeface="+mj-lt"/>
              <a:buAutoNum type="arabicPeriod"/>
            </a:pPr>
            <a:r>
              <a:rPr lang="uk-UA" sz="2400" dirty="0"/>
              <a:t>Свербіж та почервоніння очей.</a:t>
            </a:r>
          </a:p>
          <a:p>
            <a:pPr>
              <a:buFont typeface="+mj-lt"/>
              <a:buAutoNum type="arabicPeriod"/>
            </a:pPr>
            <a:r>
              <a:rPr lang="uk-UA" sz="2400" dirty="0"/>
              <a:t>Кон'юнктивіт (при тривалому контакті).</a:t>
            </a:r>
          </a:p>
          <a:p>
            <a:pPr>
              <a:buFont typeface="+mj-lt"/>
              <a:buAutoNum type="arabicPeriod"/>
            </a:pPr>
            <a:r>
              <a:rPr lang="uk-UA" sz="2400" dirty="0"/>
              <a:t>Висипки на шкірі в місці контакту з кігтями.</a:t>
            </a:r>
          </a:p>
        </p:txBody>
      </p:sp>
      <p:pic>
        <p:nvPicPr>
          <p:cNvPr id="1026" name="Picture 2" descr="What to Do If You're Allergic to Your Guinea Pigs | Kavee">
            <a:extLst>
              <a:ext uri="{FF2B5EF4-FFF2-40B4-BE49-F238E27FC236}">
                <a16:creationId xmlns:a16="http://schemas.microsoft.com/office/drawing/2014/main" id="{268ADDFE-298D-4D24-9FBD-672A87852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77578" y="664588"/>
            <a:ext cx="5879593" cy="3393398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E0C00D3-B719-4259-A44F-05E217B3D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77578" y="4160388"/>
            <a:ext cx="5879593" cy="2535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910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805D-0A94-4E13-8E32-B69735571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1320800"/>
          </a:xfrm>
        </p:spPr>
        <p:txBody>
          <a:bodyPr/>
          <a:lstStyle/>
          <a:p>
            <a:pPr algn="ctr"/>
            <a:r>
              <a:rPr lang="uk-UA" dirty="0"/>
              <a:t>Висновок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63526-B522-4413-9345-41CE89DC1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787" y="1094558"/>
            <a:ext cx="7816215" cy="50422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uk-UA" sz="2400" dirty="0"/>
              <a:t>Було виміряно та протестовано такі характеристики морської свинки «Кузя», як: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400" dirty="0"/>
              <a:t>Швидкість поїдання.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400" dirty="0"/>
              <a:t>Вага.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400" dirty="0"/>
              <a:t>Розміри.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400" dirty="0"/>
              <a:t>Швидкість.</a:t>
            </a:r>
          </a:p>
          <a:p>
            <a:pPr marL="457200" indent="-457200">
              <a:buFont typeface="+mj-lt"/>
              <a:buAutoNum type="arabicPeriod"/>
            </a:pPr>
            <a:r>
              <a:rPr lang="uk-UA" sz="2400" dirty="0"/>
              <a:t>Алергічність.</a:t>
            </a:r>
          </a:p>
          <a:p>
            <a:pPr marL="457200" indent="-457200">
              <a:buFont typeface="+mj-lt"/>
              <a:buAutoNum type="arabicPeriod"/>
            </a:pPr>
            <a:endParaRPr lang="uk-UA" sz="2400" dirty="0"/>
          </a:p>
          <a:p>
            <a:pPr marL="0" indent="0">
              <a:buNone/>
            </a:pPr>
            <a:r>
              <a:rPr lang="uk-UA" sz="2400" dirty="0">
                <a:solidFill>
                  <a:srgbClr val="90C226"/>
                </a:solidFill>
              </a:rPr>
              <a:t>При проведенні тестів ні одна морська свинка не постраждала.</a:t>
            </a:r>
            <a:endParaRPr lang="LID4096" sz="2400" dirty="0">
              <a:solidFill>
                <a:srgbClr val="90C22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D25F10-039C-434C-8EAE-F2588F93809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2342" y="2293412"/>
            <a:ext cx="3421929" cy="456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20664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231</TotalTime>
  <Words>245</Words>
  <Application>Microsoft Office PowerPoint</Application>
  <PresentationFormat>Widescreen</PresentationFormat>
  <Paragraphs>37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Тестування морської свинки «Кузя»</vt:lpstr>
      <vt:lpstr>Швидкість поїдання</vt:lpstr>
      <vt:lpstr>Вага</vt:lpstr>
      <vt:lpstr>Розміри</vt:lpstr>
      <vt:lpstr>Швидкість</vt:lpstr>
      <vt:lpstr>Алергічність</vt:lpstr>
      <vt:lpstr>Висновок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Тестування морської свинки «Кузя»</dc:title>
  <dc:creator>Владислав Ріпський</dc:creator>
  <cp:lastModifiedBy>Владислав Ріпський</cp:lastModifiedBy>
  <cp:revision>23</cp:revision>
  <dcterms:created xsi:type="dcterms:W3CDTF">2023-09-27T07:19:19Z</dcterms:created>
  <dcterms:modified xsi:type="dcterms:W3CDTF">2023-10-04T06:28:44Z</dcterms:modified>
</cp:coreProperties>
</file>

<file path=docProps/thumbnail.jpeg>
</file>